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8" r:id="rId2"/>
  </p:sldIdLst>
  <p:sldSz cx="7775575" cy="10907713"/>
  <p:notesSz cx="6797675" cy="9926638"/>
  <p:defaultTextStyle>
    <a:defPPr>
      <a:defRPr lang="ja-JP"/>
    </a:defPPr>
    <a:lvl1pPr marL="0" algn="l" defTabSz="762452" rtl="0" eaLnBrk="1" latinLnBrk="0" hangingPunct="1">
      <a:defRPr kumimoji="1" sz="1501" kern="1200">
        <a:solidFill>
          <a:schemeClr val="tx1"/>
        </a:solidFill>
        <a:latin typeface="+mn-lt"/>
        <a:ea typeface="+mn-ea"/>
        <a:cs typeface="+mn-cs"/>
      </a:defRPr>
    </a:lvl1pPr>
    <a:lvl2pPr marL="381226" algn="l" defTabSz="762452" rtl="0" eaLnBrk="1" latinLnBrk="0" hangingPunct="1">
      <a:defRPr kumimoji="1" sz="1501" kern="1200">
        <a:solidFill>
          <a:schemeClr val="tx1"/>
        </a:solidFill>
        <a:latin typeface="+mn-lt"/>
        <a:ea typeface="+mn-ea"/>
        <a:cs typeface="+mn-cs"/>
      </a:defRPr>
    </a:lvl2pPr>
    <a:lvl3pPr marL="762452" algn="l" defTabSz="762452" rtl="0" eaLnBrk="1" latinLnBrk="0" hangingPunct="1">
      <a:defRPr kumimoji="1" sz="1501" kern="1200">
        <a:solidFill>
          <a:schemeClr val="tx1"/>
        </a:solidFill>
        <a:latin typeface="+mn-lt"/>
        <a:ea typeface="+mn-ea"/>
        <a:cs typeface="+mn-cs"/>
      </a:defRPr>
    </a:lvl3pPr>
    <a:lvl4pPr marL="1143679" algn="l" defTabSz="762452" rtl="0" eaLnBrk="1" latinLnBrk="0" hangingPunct="1">
      <a:defRPr kumimoji="1" sz="1501" kern="1200">
        <a:solidFill>
          <a:schemeClr val="tx1"/>
        </a:solidFill>
        <a:latin typeface="+mn-lt"/>
        <a:ea typeface="+mn-ea"/>
        <a:cs typeface="+mn-cs"/>
      </a:defRPr>
    </a:lvl4pPr>
    <a:lvl5pPr marL="1524906" algn="l" defTabSz="762452" rtl="0" eaLnBrk="1" latinLnBrk="0" hangingPunct="1">
      <a:defRPr kumimoji="1" sz="1501" kern="1200">
        <a:solidFill>
          <a:schemeClr val="tx1"/>
        </a:solidFill>
        <a:latin typeface="+mn-lt"/>
        <a:ea typeface="+mn-ea"/>
        <a:cs typeface="+mn-cs"/>
      </a:defRPr>
    </a:lvl5pPr>
    <a:lvl6pPr marL="1906132" algn="l" defTabSz="762452" rtl="0" eaLnBrk="1" latinLnBrk="0" hangingPunct="1">
      <a:defRPr kumimoji="1" sz="1501" kern="1200">
        <a:solidFill>
          <a:schemeClr val="tx1"/>
        </a:solidFill>
        <a:latin typeface="+mn-lt"/>
        <a:ea typeface="+mn-ea"/>
        <a:cs typeface="+mn-cs"/>
      </a:defRPr>
    </a:lvl6pPr>
    <a:lvl7pPr marL="2287358" algn="l" defTabSz="762452" rtl="0" eaLnBrk="1" latinLnBrk="0" hangingPunct="1">
      <a:defRPr kumimoji="1" sz="1501" kern="1200">
        <a:solidFill>
          <a:schemeClr val="tx1"/>
        </a:solidFill>
        <a:latin typeface="+mn-lt"/>
        <a:ea typeface="+mn-ea"/>
        <a:cs typeface="+mn-cs"/>
      </a:defRPr>
    </a:lvl7pPr>
    <a:lvl8pPr marL="2668585" algn="l" defTabSz="762452" rtl="0" eaLnBrk="1" latinLnBrk="0" hangingPunct="1">
      <a:defRPr kumimoji="1" sz="1501" kern="1200">
        <a:solidFill>
          <a:schemeClr val="tx1"/>
        </a:solidFill>
        <a:latin typeface="+mn-lt"/>
        <a:ea typeface="+mn-ea"/>
        <a:cs typeface="+mn-cs"/>
      </a:defRPr>
    </a:lvl8pPr>
    <a:lvl9pPr marL="3049811" algn="l" defTabSz="762452" rtl="0" eaLnBrk="1" latinLnBrk="0" hangingPunct="1">
      <a:defRPr kumimoji="1" sz="15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E6E6E6"/>
    <a:srgbClr val="CCFFFF"/>
    <a:srgbClr val="00FFFF"/>
    <a:srgbClr val="006600"/>
    <a:srgbClr val="0066FF"/>
    <a:srgbClr val="CC99FF"/>
    <a:srgbClr val="9933FF"/>
    <a:srgbClr val="FF99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55" d="100"/>
          <a:sy n="55" d="100"/>
        </p:scale>
        <p:origin x="2196" y="7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3CAC3-716F-4103-AB39-F509BA2A5E8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1688" y="744538"/>
            <a:ext cx="2654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84603-5E9D-4721-926B-C20FEB65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21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63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93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23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56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92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67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1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576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76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40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82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DBE65-7584-417C-A401-73E011AF11E5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1EDC4-47A7-424F-B904-0EFEDE4FE8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7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図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9694" y="4563378"/>
            <a:ext cx="8183501" cy="5292000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-23125" y="0"/>
            <a:ext cx="7798700" cy="46862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 rot="904771">
            <a:off x="37939" y="1011405"/>
            <a:ext cx="2456293" cy="1500177"/>
            <a:chOff x="-2601000" y="3427528"/>
            <a:chExt cx="2456293" cy="1500177"/>
          </a:xfrm>
        </p:grpSpPr>
        <p:sp>
          <p:nvSpPr>
            <p:cNvPr id="17" name="フローチャート: せん孔テープ 16"/>
            <p:cNvSpPr/>
            <p:nvPr/>
          </p:nvSpPr>
          <p:spPr>
            <a:xfrm rot="20394256">
              <a:off x="-2577672" y="3427528"/>
              <a:ext cx="2381584" cy="1500177"/>
            </a:xfrm>
            <a:prstGeom prst="flowChartPunchedTap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コンテンツ プレースホルダー 2"/>
            <p:cNvSpPr txBox="1">
              <a:spLocks/>
            </p:cNvSpPr>
            <p:nvPr/>
          </p:nvSpPr>
          <p:spPr>
            <a:xfrm rot="20072535">
              <a:off x="-2601000" y="3748465"/>
              <a:ext cx="2456293" cy="885901"/>
            </a:xfrm>
            <a:prstGeom prst="rect">
              <a:avLst/>
            </a:prstGeom>
          </p:spPr>
          <p:txBody>
            <a:bodyPr vert="horz" lIns="91440" tIns="45720" rIns="91440" bIns="45720" rtlCol="0" anchor="ctr" anchorCtr="0">
              <a:normAutofit/>
            </a:bodyPr>
            <a:lstStyle>
              <a:lvl1pPr marL="194379" indent="-194379" algn="l" defTabSz="777514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Char char="•"/>
                <a:defRPr kumimoji="1" sz="238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831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204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71893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7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60650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49407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38164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26922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15679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044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ja-JP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一般</a:t>
              </a:r>
              <a:r>
                <a:rPr lang="ja-JP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の方</a:t>
              </a:r>
              <a:r>
                <a:rPr lang="ja-JP" alt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向</a:t>
              </a:r>
              <a:r>
                <a:rPr lang="ja-JP" altLang="en-US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け </a:t>
              </a:r>
              <a:endParaRPr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49" name="正方形/長方形 48"/>
          <p:cNvSpPr/>
          <p:nvPr/>
        </p:nvSpPr>
        <p:spPr>
          <a:xfrm>
            <a:off x="0" y="9619271"/>
            <a:ext cx="7798700" cy="124992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712115" y="-1"/>
            <a:ext cx="4063460" cy="52901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/>
          <p:cNvSpPr/>
          <p:nvPr/>
        </p:nvSpPr>
        <p:spPr>
          <a:xfrm>
            <a:off x="5422099" y="282362"/>
            <a:ext cx="2018715" cy="1399379"/>
          </a:xfrm>
          <a:prstGeom prst="ellipse">
            <a:avLst/>
          </a:prstGeom>
          <a:solidFill>
            <a:srgbClr val="FFFF00"/>
          </a:solidFill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 dirty="0" smtClean="0">
                <a:solidFill>
                  <a:srgbClr val="00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ＷＥＢ</a:t>
            </a:r>
            <a:endParaRPr lang="en-US" altLang="ja-JP" sz="3200" b="1" dirty="0" smtClean="0">
              <a:solidFill>
                <a:srgbClr val="0066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3200" b="1" dirty="0" smtClean="0">
                <a:solidFill>
                  <a:srgbClr val="0066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開催</a:t>
            </a:r>
            <a:endParaRPr lang="en-US" altLang="ja-JP" sz="3200" b="1" dirty="0" smtClean="0">
              <a:solidFill>
                <a:srgbClr val="0066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4063502" y="6688958"/>
            <a:ext cx="3268630" cy="260744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564311" y="9699114"/>
            <a:ext cx="11006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後援：練馬区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TextBox 21"/>
          <p:cNvSpPr txBox="1"/>
          <p:nvPr/>
        </p:nvSpPr>
        <p:spPr>
          <a:xfrm>
            <a:off x="-175443" y="375953"/>
            <a:ext cx="5789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順天堂大学医学部附属練馬病院</a:t>
            </a:r>
            <a:endParaRPr lang="zh-CN" altLang="en-US" sz="2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73" name="TextBox 21"/>
          <p:cNvSpPr txBox="1"/>
          <p:nvPr/>
        </p:nvSpPr>
        <p:spPr>
          <a:xfrm>
            <a:off x="220542" y="836929"/>
            <a:ext cx="5767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第</a:t>
            </a:r>
            <a:r>
              <a:rPr lang="en-US" altLang="ja-JP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129</a:t>
            </a:r>
            <a:r>
              <a:rPr lang="ja-JP" altLang="en-US" sz="32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回　区民健康医学講座</a:t>
            </a:r>
            <a:endParaRPr lang="zh-CN" altLang="en-US" sz="3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1917987" y="9565561"/>
            <a:ext cx="5613230" cy="11639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順天堂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大学医学部附属練馬病院　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医療連携室  区民健康医学講座係　</a:t>
            </a:r>
            <a:endParaRPr lang="en-US" altLang="zh-TW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zh-TW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zh-TW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177-8521</a:t>
            </a:r>
            <a:r>
              <a:rPr lang="zh-TW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東京都練馬区高野台</a:t>
            </a:r>
            <a:r>
              <a:rPr lang="en-US" altLang="zh-TW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3-1-10 </a:t>
            </a: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号館</a:t>
            </a:r>
            <a:r>
              <a:rPr lang="en-US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</a:t>
            </a:r>
            <a:r>
              <a:rPr lang="zh-TW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☎ 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03-5923-3111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時～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　日・祝・第</a:t>
            </a:r>
            <a:r>
              <a:rPr lang="en-US" altLang="ja-JP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土除く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44749" y="1809946"/>
            <a:ext cx="7494342" cy="2907566"/>
            <a:chOff x="44749" y="1809946"/>
            <a:chExt cx="7494342" cy="2907566"/>
          </a:xfrm>
        </p:grpSpPr>
        <p:sp>
          <p:nvSpPr>
            <p:cNvPr id="35" name="楕円 34"/>
            <p:cNvSpPr/>
            <p:nvPr/>
          </p:nvSpPr>
          <p:spPr>
            <a:xfrm>
              <a:off x="2270177" y="1809946"/>
              <a:ext cx="2883877" cy="2632442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/>
            </a:p>
          </p:txBody>
        </p:sp>
        <p:sp>
          <p:nvSpPr>
            <p:cNvPr id="37" name="楕円 36"/>
            <p:cNvSpPr/>
            <p:nvPr/>
          </p:nvSpPr>
          <p:spPr>
            <a:xfrm>
              <a:off x="4324407" y="1810656"/>
              <a:ext cx="2883877" cy="2632442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楕円 2"/>
            <p:cNvSpPr/>
            <p:nvPr/>
          </p:nvSpPr>
          <p:spPr>
            <a:xfrm>
              <a:off x="275898" y="1813249"/>
              <a:ext cx="2883877" cy="2632442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44749" y="2010132"/>
              <a:ext cx="3252543" cy="26761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38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認</a:t>
              </a:r>
              <a:endParaRPr kumimoji="1" lang="ja-JP" altLang="en-US" sz="1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2159185" y="2041385"/>
              <a:ext cx="3252543" cy="26761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8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知</a:t>
              </a:r>
              <a:endParaRPr kumimoji="1" lang="ja-JP" altLang="en-US" sz="1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4286548" y="2028710"/>
              <a:ext cx="3252543" cy="26761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8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症</a:t>
              </a:r>
              <a:endParaRPr kumimoji="1" lang="ja-JP" altLang="en-US" sz="13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823731" y="3275422"/>
            <a:ext cx="6104988" cy="2679101"/>
            <a:chOff x="793650" y="3222931"/>
            <a:chExt cx="6104988" cy="2679101"/>
          </a:xfrm>
        </p:grpSpPr>
        <p:sp>
          <p:nvSpPr>
            <p:cNvPr id="42" name="正方形/長方形 41"/>
            <p:cNvSpPr/>
            <p:nvPr/>
          </p:nvSpPr>
          <p:spPr>
            <a:xfrm>
              <a:off x="793650" y="3222931"/>
              <a:ext cx="3252543" cy="26761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3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メイリオ" panose="020B0604030504040204" pitchFamily="50" charset="-128"/>
                </a:rPr>
                <a:t>Q</a:t>
              </a:r>
              <a:endParaRPr kumimoji="1" lang="ja-JP" altLang="en-US" sz="1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2989619" y="3991945"/>
              <a:ext cx="1764211" cy="16096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8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メイリオ" panose="020B0604030504040204" pitchFamily="50" charset="-128"/>
                </a:rPr>
                <a:t>＆</a:t>
              </a:r>
              <a:endParaRPr kumimoji="1" lang="ja-JP" altLang="en-US" sz="8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3646095" y="3225905"/>
              <a:ext cx="3252543" cy="26761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38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anose="020B0A04020102020204" pitchFamily="34" charset="0"/>
                  <a:ea typeface="メイリオ" panose="020B0604030504040204" pitchFamily="50" charset="-128"/>
                </a:rPr>
                <a:t>A</a:t>
              </a:r>
              <a:endParaRPr kumimoji="1" lang="ja-JP" altLang="en-US" sz="1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16" name="ホームベース 15"/>
          <p:cNvSpPr/>
          <p:nvPr/>
        </p:nvSpPr>
        <p:spPr>
          <a:xfrm>
            <a:off x="180234" y="9731495"/>
            <a:ext cx="1561615" cy="1029232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角丸四角形 59"/>
          <p:cNvSpPr/>
          <p:nvPr/>
        </p:nvSpPr>
        <p:spPr>
          <a:xfrm>
            <a:off x="180234" y="9990736"/>
            <a:ext cx="1381393" cy="453281"/>
          </a:xfrm>
          <a:prstGeom prst="roundRect">
            <a:avLst/>
          </a:prstGeom>
          <a:noFill/>
          <a:ln>
            <a:noFill/>
          </a:ln>
          <a:effectLst>
            <a:outerShdw blurRad="50800" dist="38100" dir="5580000" algn="tl" rotWithShape="0">
              <a:prstClr val="black">
                <a:alpha val="4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</a:t>
            </a:r>
            <a:endParaRPr lang="en-US" altLang="ja-JP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583799" y="5477697"/>
            <a:ext cx="6625599" cy="1879111"/>
            <a:chOff x="162158" y="5477997"/>
            <a:chExt cx="6625599" cy="1879111"/>
          </a:xfrm>
        </p:grpSpPr>
        <p:sp>
          <p:nvSpPr>
            <p:cNvPr id="80" name="コンテンツ プレースホルダー 2"/>
            <p:cNvSpPr txBox="1">
              <a:spLocks/>
            </p:cNvSpPr>
            <p:nvPr/>
          </p:nvSpPr>
          <p:spPr>
            <a:xfrm>
              <a:off x="2419921" y="6384008"/>
              <a:ext cx="4367836" cy="465799"/>
            </a:xfrm>
            <a:prstGeom prst="rect">
              <a:avLst/>
            </a:prstGeom>
          </p:spPr>
          <p:txBody>
            <a:bodyPr vert="horz" lIns="91440" tIns="45720" rIns="91440" bIns="45720" rtlCol="0" anchor="ctr" anchorCtr="0">
              <a:normAutofit/>
            </a:bodyPr>
            <a:lstStyle>
              <a:lvl1pPr marL="194379" indent="-194379" algn="l" defTabSz="777514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Char char="•"/>
                <a:defRPr kumimoji="1" sz="238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831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204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71893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7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60650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49407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38164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26922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15679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044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順天堂</a:t>
              </a:r>
              <a:r>
                <a:rPr lang="ja-JP" alt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大学医学部</a:t>
              </a: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附属練馬病院</a:t>
              </a:r>
              <a:r>
                <a:rPr lang="ja-JP" alt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　</a:t>
              </a: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脳神経内科　 </a:t>
              </a:r>
              <a:endParaRPr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8" name="コンテンツ プレースホルダー 2"/>
            <p:cNvSpPr txBox="1">
              <a:spLocks/>
            </p:cNvSpPr>
            <p:nvPr/>
          </p:nvSpPr>
          <p:spPr>
            <a:xfrm>
              <a:off x="2826125" y="6706877"/>
              <a:ext cx="2987168" cy="650231"/>
            </a:xfrm>
            <a:prstGeom prst="rect">
              <a:avLst/>
            </a:prstGeom>
          </p:spPr>
          <p:txBody>
            <a:bodyPr vert="horz" lIns="91440" tIns="45720" rIns="91440" bIns="45720" rtlCol="0" anchor="ctr" anchorCtr="0">
              <a:normAutofit/>
            </a:bodyPr>
            <a:lstStyle>
              <a:lvl1pPr marL="194379" indent="-194379" algn="l" defTabSz="777514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Char char="•"/>
                <a:defRPr kumimoji="1" sz="238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831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204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71893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7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60650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49407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38164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26922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15679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044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狩野　允</a:t>
              </a:r>
              <a:r>
                <a:rPr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芳　</a:t>
              </a:r>
              <a:r>
                <a:rPr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先生</a:t>
              </a:r>
              <a:endParaRPr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2" name="ホームベース 51"/>
            <p:cNvSpPr/>
            <p:nvPr/>
          </p:nvSpPr>
          <p:spPr>
            <a:xfrm>
              <a:off x="162158" y="5477997"/>
              <a:ext cx="1801766" cy="669479"/>
            </a:xfrm>
            <a:prstGeom prst="homePlate">
              <a:avLst/>
            </a:prstGeom>
            <a:solidFill>
              <a:srgbClr val="00B050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日　時</a:t>
              </a:r>
              <a:endParaRPr kumimoji="1"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8" name="コンテンツ プレースホルダー 2"/>
            <p:cNvSpPr txBox="1">
              <a:spLocks/>
            </p:cNvSpPr>
            <p:nvPr/>
          </p:nvSpPr>
          <p:spPr>
            <a:xfrm>
              <a:off x="2372106" y="5477997"/>
              <a:ext cx="3828884" cy="885901"/>
            </a:xfrm>
            <a:prstGeom prst="rect">
              <a:avLst/>
            </a:prstGeom>
          </p:spPr>
          <p:txBody>
            <a:bodyPr vert="horz" lIns="91440" tIns="45720" rIns="91440" bIns="45720" rtlCol="0" anchor="ctr" anchorCtr="0">
              <a:normAutofit fontScale="92500" lnSpcReduction="10000"/>
            </a:bodyPr>
            <a:lstStyle>
              <a:lvl1pPr marL="194379" indent="-194379" algn="l" defTabSz="777514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Char char="•"/>
                <a:defRPr kumimoji="1" sz="238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831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204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71893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7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60650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49407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38164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26922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15679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044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2020</a:t>
              </a:r>
              <a:r>
                <a:rPr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</a:t>
              </a:r>
              <a:r>
                <a:rPr lang="en-US" altLang="ja-JP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9</a:t>
              </a:r>
              <a:r>
                <a:rPr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</a:t>
              </a:r>
              <a:r>
                <a:rPr lang="en-US" altLang="ja-JP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26</a:t>
              </a:r>
              <a:r>
                <a:rPr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日（土）</a:t>
              </a:r>
              <a:endPara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indent="0">
                <a:buNone/>
              </a:pPr>
              <a:r>
                <a:rPr lang="en-US" altLang="ja-JP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14</a:t>
              </a:r>
              <a:r>
                <a:rPr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：</a:t>
              </a:r>
              <a:r>
                <a:rPr lang="en-US" altLang="ja-JP" sz="28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00</a:t>
              </a:r>
              <a:r>
                <a:rPr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</a:t>
              </a:r>
              <a:r>
                <a:rPr lang="en-US" altLang="ja-JP" sz="28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15</a:t>
              </a:r>
              <a:r>
                <a:rPr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：</a:t>
              </a:r>
              <a:r>
                <a:rPr lang="en-US" altLang="ja-JP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00</a:t>
              </a:r>
              <a:endPara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59" name="ホームベース 58"/>
            <p:cNvSpPr/>
            <p:nvPr/>
          </p:nvSpPr>
          <p:spPr>
            <a:xfrm>
              <a:off x="180234" y="6539821"/>
              <a:ext cx="1801766" cy="669479"/>
            </a:xfrm>
            <a:prstGeom prst="homePlate">
              <a:avLst/>
            </a:prstGeom>
            <a:solidFill>
              <a:srgbClr val="00B050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講　師</a:t>
              </a:r>
              <a:endParaRPr kumimoji="1"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3" name="ホームベース 42"/>
          <p:cNvSpPr/>
          <p:nvPr/>
        </p:nvSpPr>
        <p:spPr>
          <a:xfrm>
            <a:off x="132674" y="7869829"/>
            <a:ext cx="1801766" cy="1262808"/>
          </a:xfrm>
          <a:prstGeom prst="homePlat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申　込</a:t>
            </a:r>
            <a:endParaRPr lang="en-US" altLang="ja-JP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方　法</a:t>
            </a:r>
            <a:endParaRPr lang="ja-JP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4917667" y="7369030"/>
            <a:ext cx="2613550" cy="2043442"/>
            <a:chOff x="4917667" y="7515334"/>
            <a:chExt cx="2613550" cy="2043442"/>
          </a:xfrm>
        </p:grpSpPr>
        <p:sp>
          <p:nvSpPr>
            <p:cNvPr id="47" name="正方形/長方形 46"/>
            <p:cNvSpPr/>
            <p:nvPr/>
          </p:nvSpPr>
          <p:spPr>
            <a:xfrm>
              <a:off x="4917667" y="7515334"/>
              <a:ext cx="2613550" cy="2043442"/>
            </a:xfrm>
            <a:prstGeom prst="rect">
              <a:avLst/>
            </a:prstGeom>
            <a:solidFill>
              <a:srgbClr val="FFCC66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コンテンツ プレースホルダー 2"/>
            <p:cNvSpPr txBox="1">
              <a:spLocks/>
            </p:cNvSpPr>
            <p:nvPr/>
          </p:nvSpPr>
          <p:spPr>
            <a:xfrm>
              <a:off x="4985311" y="7665693"/>
              <a:ext cx="2545906" cy="1874795"/>
            </a:xfrm>
            <a:prstGeom prst="rect">
              <a:avLst/>
            </a:prstGeom>
          </p:spPr>
          <p:txBody>
            <a:bodyPr vert="horz" lIns="91440" tIns="45720" rIns="91440" bIns="45720" rtlCol="0" anchor="ctr" anchorCtr="0">
              <a:noAutofit/>
            </a:bodyPr>
            <a:lstStyle>
              <a:lvl1pPr marL="194379" indent="-194379" algn="l" defTabSz="777514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Char char="•"/>
                <a:defRPr kumimoji="1" sz="238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831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204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71893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7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60650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49407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38164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26922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15679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044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パターン②</a:t>
              </a:r>
              <a:r>
                <a:rPr lang="en-US" altLang="ja-JP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  <a:p>
              <a:pPr marL="0" indent="0">
                <a:buNone/>
              </a:pP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メールにて、氏名、電話番号、住所、年齢</a:t>
              </a:r>
              <a:r>
                <a:rPr lang="en-US" altLang="ja-JP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必須ではない</a:t>
              </a:r>
              <a:r>
                <a:rPr lang="en-US" altLang="ja-JP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</a:p>
            <a:p>
              <a:pPr marL="0" indent="0">
                <a:buNone/>
              </a:pP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を明記し、</a:t>
              </a:r>
              <a:endPara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indent="0">
                <a:buNone/>
              </a:pPr>
              <a:r>
                <a:rPr lang="en-US" altLang="ja-JP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kuminkoza@juntendo-nerima.jp</a:t>
              </a:r>
              <a:endParaRPr lang="en-US" altLang="ja-JP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4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まで</a:t>
              </a:r>
              <a:r>
                <a:rPr lang="ja-JP" altLang="en-US" sz="1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に</a:t>
              </a: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送信する</a:t>
              </a:r>
              <a:endParaRPr lang="en-US" altLang="ja-JP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2023497" y="7375815"/>
            <a:ext cx="2597090" cy="2043442"/>
            <a:chOff x="1917987" y="7522119"/>
            <a:chExt cx="2597090" cy="2043442"/>
          </a:xfrm>
        </p:grpSpPr>
        <p:sp>
          <p:nvSpPr>
            <p:cNvPr id="2" name="正方形/長方形 1"/>
            <p:cNvSpPr/>
            <p:nvPr/>
          </p:nvSpPr>
          <p:spPr>
            <a:xfrm>
              <a:off x="1917987" y="7522119"/>
              <a:ext cx="2597090" cy="2043442"/>
            </a:xfrm>
            <a:prstGeom prst="rect">
              <a:avLst/>
            </a:prstGeom>
            <a:solidFill>
              <a:srgbClr val="FFCC66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コンテンツ プレースホルダー 2"/>
            <p:cNvSpPr txBox="1">
              <a:spLocks/>
            </p:cNvSpPr>
            <p:nvPr/>
          </p:nvSpPr>
          <p:spPr>
            <a:xfrm>
              <a:off x="1998687" y="7531869"/>
              <a:ext cx="2516389" cy="1477927"/>
            </a:xfrm>
            <a:prstGeom prst="rect">
              <a:avLst/>
            </a:prstGeom>
          </p:spPr>
          <p:txBody>
            <a:bodyPr vert="horz" lIns="91440" tIns="45720" rIns="91440" bIns="45720" rtlCol="0" anchor="ctr" anchorCtr="0">
              <a:normAutofit/>
            </a:bodyPr>
            <a:lstStyle>
              <a:lvl1pPr marL="194379" indent="-194379" algn="l" defTabSz="777514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Char char="•"/>
                <a:defRPr kumimoji="1" sz="238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831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204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71893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7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60650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49407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38164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26922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15679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044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ja-JP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パターン①</a:t>
              </a:r>
              <a:r>
                <a:rPr lang="en-US" altLang="ja-JP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</a:p>
            <a:p>
              <a:pPr marL="0" indent="0">
                <a:buNone/>
              </a:pPr>
              <a:r>
                <a:rPr lang="en-US" altLang="ja-JP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QR</a:t>
              </a: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コードを</a:t>
              </a:r>
              <a:r>
                <a:rPr lang="ja-JP" alt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読み込</a:t>
              </a: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む</a:t>
              </a:r>
              <a:endPara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申込フォームに記入し、</a:t>
              </a:r>
              <a:endPara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</a:rPr>
                <a:t>送信する</a:t>
              </a:r>
              <a:endParaRPr lang="en-US" altLang="ja-JP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28" name="図 2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8976" y="8625656"/>
              <a:ext cx="857250" cy="857250"/>
            </a:xfrm>
            <a:prstGeom prst="rect">
              <a:avLst/>
            </a:prstGeom>
          </p:spPr>
        </p:pic>
        <p:sp>
          <p:nvSpPr>
            <p:cNvPr id="55" name="コンテンツ プレースホルダー 2"/>
            <p:cNvSpPr txBox="1">
              <a:spLocks/>
            </p:cNvSpPr>
            <p:nvPr/>
          </p:nvSpPr>
          <p:spPr>
            <a:xfrm>
              <a:off x="1952507" y="8949447"/>
              <a:ext cx="1473317" cy="465799"/>
            </a:xfrm>
            <a:prstGeom prst="rect">
              <a:avLst/>
            </a:prstGeom>
          </p:spPr>
          <p:txBody>
            <a:bodyPr vert="horz" lIns="91440" tIns="45720" rIns="91440" bIns="45720" rtlCol="0" anchor="ctr" anchorCtr="0">
              <a:normAutofit/>
            </a:bodyPr>
            <a:lstStyle>
              <a:lvl1pPr marL="194379" indent="-194379" algn="l" defTabSz="777514" rtl="0" eaLnBrk="1" latinLnBrk="0" hangingPunct="1">
                <a:lnSpc>
                  <a:spcPct val="90000"/>
                </a:lnSpc>
                <a:spcBef>
                  <a:spcPts val="850"/>
                </a:spcBef>
                <a:buFont typeface="Arial" panose="020B0604020202020204" pitchFamily="34" charset="0"/>
                <a:buChar char="•"/>
                <a:defRPr kumimoji="1" sz="238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831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204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71893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7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60650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749407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138164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526922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915679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304436" indent="-194379" algn="l" defTabSz="777514" rtl="0" eaLnBrk="1" latinLnBrk="0" hangingPunct="1">
                <a:lnSpc>
                  <a:spcPct val="90000"/>
                </a:lnSpc>
                <a:spcBef>
                  <a:spcPts val="425"/>
                </a:spcBef>
                <a:buFont typeface="Arial" panose="020B0604020202020204" pitchFamily="34" charset="0"/>
                <a:buChar char="•"/>
                <a:defRPr kumimoji="1" sz="153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altLang="ja-JP" sz="1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※ Google</a:t>
              </a:r>
              <a:r>
                <a:rPr lang="ja-JP" altLang="en-US" sz="1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アカウントが必要です</a:t>
              </a:r>
              <a:endParaRPr lang="en-US" altLang="ja-JP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1170940" y="9302317"/>
            <a:ext cx="6458331" cy="46579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194379" indent="-194379" algn="l" defTabSz="777514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kumimoji="1" sz="23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3136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20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893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650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9407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8164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922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5679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4436" indent="-194379" algn="l" defTabSz="777514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お申込みいただきましたら、後日メールにて視聴方法をお送りいたします。</a:t>
            </a:r>
            <a:endParaRPr lang="en-US" altLang="ja-JP" sz="1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0985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99FF">
            <a:alpha val="57000"/>
          </a:srgb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4693</TotalTime>
  <Words>118</Words>
  <Application>Microsoft Office PowerPoint</Application>
  <PresentationFormat>ユーザー設定</PresentationFormat>
  <Paragraphs>37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HGPSoeiKakugothicUB</vt:lpstr>
      <vt:lpstr>ＭＳ Ｐゴシック</vt:lpstr>
      <vt:lpstr>メイリオ</vt:lpstr>
      <vt:lpstr>游ゴシック</vt:lpstr>
      <vt:lpstr>游ゴシック Light</vt:lpstr>
      <vt:lpstr>Arial</vt:lpstr>
      <vt:lpstr>Arial Black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医療連携室</dc:creator>
  <cp:lastModifiedBy>矢部雅英</cp:lastModifiedBy>
  <cp:revision>335</cp:revision>
  <cp:lastPrinted>2020-08-06T05:23:23Z</cp:lastPrinted>
  <dcterms:created xsi:type="dcterms:W3CDTF">2018-05-02T05:37:24Z</dcterms:created>
  <dcterms:modified xsi:type="dcterms:W3CDTF">2021-03-23T02:52:39Z</dcterms:modified>
</cp:coreProperties>
</file>